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296"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0" autoAdjust="0"/>
    <p:restoredTop sz="94660"/>
  </p:normalViewPr>
  <p:slideViewPr>
    <p:cSldViewPr snapToGrid="0">
      <p:cViewPr varScale="1">
        <p:scale>
          <a:sx n="92" d="100"/>
          <a:sy n="92" d="100"/>
        </p:scale>
        <p:origin x="336"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in Li" userId="511d25412f90d9f6" providerId="LiveId" clId="{6D6D53D4-B1B9-400E-B257-D00826AB820D}"/>
    <pc:docChg chg="addSld modSld">
      <pc:chgData name="Edwin Li" userId="511d25412f90d9f6" providerId="LiveId" clId="{6D6D53D4-B1B9-400E-B257-D00826AB820D}" dt="2019-08-21T23:14:01.101" v="0"/>
      <pc:docMkLst>
        <pc:docMk/>
      </pc:docMkLst>
      <pc:sldChg chg="add">
        <pc:chgData name="Edwin Li" userId="511d25412f90d9f6" providerId="LiveId" clId="{6D6D53D4-B1B9-400E-B257-D00826AB820D}" dt="2019-08-21T23:14:01.101" v="0"/>
        <pc:sldMkLst>
          <pc:docMk/>
          <pc:sldMk cId="1633890286" sldId="261"/>
        </pc:sldMkLst>
      </pc:sldChg>
    </pc:docChg>
  </pc:docChgLst>
  <pc:docChgLst>
    <pc:chgData name="Soren Kaplan" userId="74b3a3c5-0de4-492b-9de0-324272078dd5" providerId="ADAL" clId="{C00FD6CF-33F3-48E2-822F-E8806847D663}"/>
  </pc:docChgLst>
  <pc:docChgLst>
    <pc:chgData name="Soren Kaplan" userId="74b3a3c5-0de4-492b-9de0-324272078dd5" providerId="ADAL" clId="{C753B0C6-C656-4BC9-A04F-FFCD7E6643BB}"/>
  </pc:docChgLst>
  <pc:docChgLst>
    <pc:chgData name="Soren Kaplan" userId="74b3a3c5-0de4-492b-9de0-324272078dd5" providerId="ADAL" clId="{54D31045-32B1-425A-9A44-A4BD2BF6F077}"/>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85353-6BC0-4CE5-B273-47FC67B4FB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0F0AAC-8C08-40D6-AD7F-C8F11E2014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684838-A0BE-4D12-BCE5-0CBEED7AE84C}"/>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5" name="Footer Placeholder 4">
            <a:extLst>
              <a:ext uri="{FF2B5EF4-FFF2-40B4-BE49-F238E27FC236}">
                <a16:creationId xmlns:a16="http://schemas.microsoft.com/office/drawing/2014/main" id="{73755855-54F0-4596-A7EC-A2A5848103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581D82-7428-463D-9CDF-A017450A1F95}"/>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1405407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8FDA-6EFA-402F-BA18-D8A0CA49CA3B}"/>
              </a:ext>
            </a:extLst>
          </p:cNvPr>
          <p:cNvSpPr>
            <a:spLocks noGrp="1"/>
          </p:cNvSpPr>
          <p:nvPr>
            <p:ph type="title"/>
          </p:nvPr>
        </p:nvSpPr>
        <p:spPr>
          <a:xfrm>
            <a:off x="2703194" y="136525"/>
            <a:ext cx="9389745" cy="544512"/>
          </a:xfrm>
          <a:noFill/>
        </p:spPr>
        <p:txBody>
          <a:bodyPr>
            <a:normAutofit/>
          </a:bodyPr>
          <a:lstStyle>
            <a:lvl1pPr algn="l">
              <a:defRPr sz="2800">
                <a:solidFill>
                  <a:schemeClr val="accent1"/>
                </a:solidFill>
                <a:latin typeface="Roboto Black" panose="02000000000000000000" pitchFamily="2" charset="0"/>
                <a:ea typeface="Roboto Black" panose="02000000000000000000"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28EDA21-BAD3-45C7-B145-D99949002A38}"/>
              </a:ext>
            </a:extLst>
          </p:cNvPr>
          <p:cNvSpPr>
            <a:spLocks noGrp="1"/>
          </p:cNvSpPr>
          <p:nvPr>
            <p:ph idx="1"/>
          </p:nvPr>
        </p:nvSpPr>
        <p:spPr>
          <a:xfrm>
            <a:off x="234315" y="977265"/>
            <a:ext cx="11727180" cy="4473893"/>
          </a:xfrm>
        </p:spPr>
        <p:txBody>
          <a:bodyPr>
            <a:normAutofit/>
          </a:bodyPr>
          <a:lstStyle>
            <a:lvl1pPr>
              <a:defRPr sz="2400">
                <a:latin typeface="Roboto" panose="02000000000000000000" pitchFamily="2" charset="0"/>
                <a:ea typeface="Roboto" panose="02000000000000000000" pitchFamily="2" charset="0"/>
              </a:defRPr>
            </a:lvl1pPr>
            <a:lvl2pPr>
              <a:defRPr sz="2000">
                <a:latin typeface="Roboto" panose="02000000000000000000" pitchFamily="2" charset="0"/>
                <a:ea typeface="Roboto" panose="02000000000000000000" pitchFamily="2" charset="0"/>
              </a:defRPr>
            </a:lvl2pPr>
            <a:lvl3pPr>
              <a:defRPr sz="1800">
                <a:latin typeface="Roboto" panose="02000000000000000000" pitchFamily="2" charset="0"/>
                <a:ea typeface="Roboto" panose="02000000000000000000" pitchFamily="2" charset="0"/>
              </a:defRPr>
            </a:lvl3pPr>
            <a:lvl4pPr>
              <a:defRPr sz="1600">
                <a:latin typeface="Roboto" panose="02000000000000000000" pitchFamily="2" charset="0"/>
                <a:ea typeface="Roboto" panose="02000000000000000000" pitchFamily="2" charset="0"/>
              </a:defRPr>
            </a:lvl4pPr>
            <a:lvl5pPr>
              <a:defRPr sz="1600">
                <a:latin typeface="Roboto" panose="02000000000000000000" pitchFamily="2" charset="0"/>
                <a:ea typeface="Roboto" panose="020000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05081DEC-99CD-4CAF-A96D-74B7E09D52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0970" y="136525"/>
            <a:ext cx="2172211" cy="618171"/>
          </a:xfrm>
          <a:prstGeom prst="rect">
            <a:avLst/>
          </a:prstGeom>
        </p:spPr>
      </p:pic>
    </p:spTree>
    <p:extLst>
      <p:ext uri="{BB962C8B-B14F-4D97-AF65-F5344CB8AC3E}">
        <p14:creationId xmlns:p14="http://schemas.microsoft.com/office/powerpoint/2010/main" val="1149268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E2042-CC77-45C5-9BCE-A5166D2FC9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670569-7EA2-49B9-BE0F-78A53BA30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F0A1AB-3F9C-49C9-8000-F7F7424988F9}"/>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5" name="Footer Placeholder 4">
            <a:extLst>
              <a:ext uri="{FF2B5EF4-FFF2-40B4-BE49-F238E27FC236}">
                <a16:creationId xmlns:a16="http://schemas.microsoft.com/office/drawing/2014/main" id="{5241C9EE-834A-4BEA-A9FB-F9B7ACBF1A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01CD3C-7E39-4921-8FFF-76E524A2D72E}"/>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3180288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1C587-32B4-4640-A083-EC1DBEF8F7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6533DA-BC94-4433-88C3-731D0C24BA3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103819-9C8A-45E5-B530-D884FEA72A4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C795BE-0B69-4148-8E4C-D41AB3E96A4C}"/>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6" name="Footer Placeholder 5">
            <a:extLst>
              <a:ext uri="{FF2B5EF4-FFF2-40B4-BE49-F238E27FC236}">
                <a16:creationId xmlns:a16="http://schemas.microsoft.com/office/drawing/2014/main" id="{B3901E83-09FC-4AA4-AB1C-388C4FBA03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4D7968-8D82-4C47-8199-500BD3CDFB3E}"/>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893069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16822-B212-467D-A72B-1F5346864C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A989B0-7917-4A46-8927-CDA33D3DDA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6C1245F-205B-42B3-AC05-39AEDA93D42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14FF6E-0492-4720-AC71-68754530F1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CB9B71-9E73-4F0A-8887-9B015B73E46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56888E-B0CE-40A0-B355-616B77DF2A9C}"/>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8" name="Footer Placeholder 7">
            <a:extLst>
              <a:ext uri="{FF2B5EF4-FFF2-40B4-BE49-F238E27FC236}">
                <a16:creationId xmlns:a16="http://schemas.microsoft.com/office/drawing/2014/main" id="{BC795D28-BC1C-4BBD-9B0E-1A68884D1E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473609-DDC8-4EA1-A568-66279B1CA3E8}"/>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1266482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983F2-F99B-4B9E-9E0C-A53E423A1B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FAE7E2-C3CD-4403-B210-0A4BB7AC2D17}"/>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4" name="Footer Placeholder 3">
            <a:extLst>
              <a:ext uri="{FF2B5EF4-FFF2-40B4-BE49-F238E27FC236}">
                <a16:creationId xmlns:a16="http://schemas.microsoft.com/office/drawing/2014/main" id="{3265E928-B3C5-4713-94FE-4F34B6604A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AC1BD4-75A6-482E-A55A-40D0114CAF77}"/>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2927147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523168-666F-4812-868F-341647933B5F}"/>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3" name="Footer Placeholder 2">
            <a:extLst>
              <a:ext uri="{FF2B5EF4-FFF2-40B4-BE49-F238E27FC236}">
                <a16:creationId xmlns:a16="http://schemas.microsoft.com/office/drawing/2014/main" id="{0DB3CE5F-01A8-4E4D-8740-49EFC1B08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68F3D4-ED99-43FB-A237-275897DD6CAC}"/>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794072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7A15-DB52-4036-A374-0575059C42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C78AB1-D37A-446E-95F5-1116CB8427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B86C48-2453-477D-B98E-C964D229BB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BD4943-AA8E-4DA5-8829-180D8CE4C895}"/>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6" name="Footer Placeholder 5">
            <a:extLst>
              <a:ext uri="{FF2B5EF4-FFF2-40B4-BE49-F238E27FC236}">
                <a16:creationId xmlns:a16="http://schemas.microsoft.com/office/drawing/2014/main" id="{BE7D66BC-F88E-42FB-9E61-30B347E4ED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5F4173-41A1-4ACC-AB44-620F344D6552}"/>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1382629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F792F-AC31-4468-ADCD-669D6B18B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4656C1-4803-4F0A-93E1-A2AC20A37D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1CD8DF-8C1B-4704-A6F8-C38D15060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73B821A-075E-4694-B831-56753F06560E}"/>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6" name="Footer Placeholder 5">
            <a:extLst>
              <a:ext uri="{FF2B5EF4-FFF2-40B4-BE49-F238E27FC236}">
                <a16:creationId xmlns:a16="http://schemas.microsoft.com/office/drawing/2014/main" id="{A3B65BE6-0E82-40E5-809A-4CABF25743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92A1F4-AD55-4B4C-925F-74D3B3B28278}"/>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722906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8851D-1079-4505-AFA6-FC0A745294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34F9E3-B323-4C58-8491-FD97DD3F474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790971-DF4C-4DA7-862B-26E0C3B35F48}"/>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5" name="Footer Placeholder 4">
            <a:extLst>
              <a:ext uri="{FF2B5EF4-FFF2-40B4-BE49-F238E27FC236}">
                <a16:creationId xmlns:a16="http://schemas.microsoft.com/office/drawing/2014/main" id="{F0DEEDC9-D7B8-403D-95FF-F9BF76D3C2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513502-4EFA-4C86-8D3F-39FEDF742C85}"/>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292409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A609AA-0A43-4E95-BD06-EF74F9FC71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3A8F4A-82F9-4787-A5F7-0EC6374BA2C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D96FC1-25AA-4957-A81D-2DF45F2B9C66}"/>
              </a:ext>
            </a:extLst>
          </p:cNvPr>
          <p:cNvSpPr>
            <a:spLocks noGrp="1"/>
          </p:cNvSpPr>
          <p:nvPr>
            <p:ph type="dt" sz="half" idx="10"/>
          </p:nvPr>
        </p:nvSpPr>
        <p:spPr/>
        <p:txBody>
          <a:bodyPr/>
          <a:lstStyle/>
          <a:p>
            <a:fld id="{EFFBDDF0-6D3C-4277-AB36-132ECC7ACCF5}" type="datetimeFigureOut">
              <a:rPr lang="en-US" smtClean="0"/>
              <a:t>8/21/2019</a:t>
            </a:fld>
            <a:endParaRPr lang="en-US"/>
          </a:p>
        </p:txBody>
      </p:sp>
      <p:sp>
        <p:nvSpPr>
          <p:cNvPr id="5" name="Footer Placeholder 4">
            <a:extLst>
              <a:ext uri="{FF2B5EF4-FFF2-40B4-BE49-F238E27FC236}">
                <a16:creationId xmlns:a16="http://schemas.microsoft.com/office/drawing/2014/main" id="{1578D534-0756-407C-8C64-D118E2FFB9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A56886-0B6E-49F4-B116-753CAE713301}"/>
              </a:ext>
            </a:extLst>
          </p:cNvPr>
          <p:cNvSpPr>
            <a:spLocks noGrp="1"/>
          </p:cNvSpPr>
          <p:nvPr>
            <p:ph type="sldNum" sz="quarter" idx="12"/>
          </p:nvPr>
        </p:nvSpPr>
        <p:spPr/>
        <p:txBody>
          <a:bodyPr/>
          <a:lstStyle/>
          <a:p>
            <a:fld id="{823A4800-D636-418A-9240-5C2AA67518C1}" type="slidenum">
              <a:rPr lang="en-US" smtClean="0"/>
              <a:t>‹#›</a:t>
            </a:fld>
            <a:endParaRPr lang="en-US"/>
          </a:p>
        </p:txBody>
      </p:sp>
    </p:spTree>
    <p:extLst>
      <p:ext uri="{BB962C8B-B14F-4D97-AF65-F5344CB8AC3E}">
        <p14:creationId xmlns:p14="http://schemas.microsoft.com/office/powerpoint/2010/main" val="3476229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1B22F-98CF-4DC7-AAF9-210D6CCC85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3DEE29-D41E-4F4F-B7D1-2BE8502A67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03CC94-1763-499D-A4B9-40661130C0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BDDF0-6D3C-4277-AB36-132ECC7ACCF5}" type="datetimeFigureOut">
              <a:rPr lang="en-US" smtClean="0"/>
              <a:t>8/21/2019</a:t>
            </a:fld>
            <a:endParaRPr lang="en-US"/>
          </a:p>
        </p:txBody>
      </p:sp>
      <p:sp>
        <p:nvSpPr>
          <p:cNvPr id="5" name="Footer Placeholder 4">
            <a:extLst>
              <a:ext uri="{FF2B5EF4-FFF2-40B4-BE49-F238E27FC236}">
                <a16:creationId xmlns:a16="http://schemas.microsoft.com/office/drawing/2014/main" id="{C7BDEF65-32CD-44D6-B5EB-F84A0D8D11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F3619E-CB98-4F58-8BA6-C12088DE12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A4800-D636-418A-9240-5C2AA67518C1}" type="slidenum">
              <a:rPr lang="en-US" smtClean="0"/>
              <a:t>‹#›</a:t>
            </a:fld>
            <a:endParaRPr lang="en-US"/>
          </a:p>
        </p:txBody>
      </p:sp>
    </p:spTree>
    <p:extLst>
      <p:ext uri="{BB962C8B-B14F-4D97-AF65-F5344CB8AC3E}">
        <p14:creationId xmlns:p14="http://schemas.microsoft.com/office/powerpoint/2010/main" val="2711881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upboard.io/"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upboard.i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upboard.io/" TargetMode="External"/><Relationship Id="rId1" Type="http://schemas.openxmlformats.org/officeDocument/2006/relationships/slideLayout" Target="../slideLayouts/slideLayout2.xml"/><Relationship Id="rId4" Type="http://schemas.openxmlformats.org/officeDocument/2006/relationships/hyperlink" Target="http://www.upboard.i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C0FA28-B511-4565-8C8A-44DEE740CC90}"/>
              </a:ext>
            </a:extLst>
          </p:cNvPr>
          <p:cNvSpPr>
            <a:spLocks noGrp="1"/>
          </p:cNvSpPr>
          <p:nvPr>
            <p:ph idx="1"/>
          </p:nvPr>
        </p:nvSpPr>
        <p:spPr>
          <a:xfrm>
            <a:off x="257175" y="1274445"/>
            <a:ext cx="11704320" cy="4176713"/>
          </a:xfrm>
        </p:spPr>
        <p:txBody>
          <a:bodyPr>
            <a:normAutofit/>
          </a:bodyPr>
          <a:lstStyle/>
          <a:p>
            <a:pPr marL="0" indent="0">
              <a:buNone/>
            </a:pPr>
            <a:r>
              <a:rPr lang="en-US" dirty="0">
                <a:solidFill>
                  <a:schemeClr val="accent1"/>
                </a:solidFill>
                <a:latin typeface="Calibri" panose="020F0502020204030204" pitchFamily="34" charset="0"/>
                <a:cs typeface="Calibri" panose="020F0502020204030204" pitchFamily="34" charset="0"/>
              </a:rPr>
              <a:t>A Go to Market Strategy is a strategic plan that organizations use to outline how they will bring a new product, service, or business model to market. This strategy is created with the intention of attaining competitive advantage in the industry by improving the overall product experience of the customer (e.g., reasonable price, high quality materials, etc.). While creating an enticing value proposition is a commonly used strategic plan of organizations, the Go to Market Strategy is unique in that it specifically highlights how the company will use internal and external resources to differentiate and establish itself to succeed in a new market segment or geography.</a:t>
            </a:r>
          </a:p>
          <a:p>
            <a:pPr marL="0" indent="0">
              <a:buNone/>
            </a:pPr>
            <a:br>
              <a:rPr lang="en-US" dirty="0">
                <a:solidFill>
                  <a:schemeClr val="accent1"/>
                </a:solidFill>
                <a:latin typeface="Calibri" panose="020F0502020204030204" pitchFamily="34" charset="0"/>
                <a:cs typeface="Calibri" panose="020F0502020204030204" pitchFamily="34" charset="0"/>
              </a:rPr>
            </a:br>
            <a:r>
              <a:rPr lang="en-US" dirty="0">
                <a:solidFill>
                  <a:schemeClr val="accent1"/>
                </a:solidFill>
                <a:latin typeface="Calibri" panose="020F0502020204030204" pitchFamily="34" charset="0"/>
                <a:cs typeface="Calibri" panose="020F0502020204030204" pitchFamily="34" charset="0"/>
              </a:rPr>
              <a:t>Fill out the template on the next page with ideas related to your Go to Market Strategy.</a:t>
            </a:r>
          </a:p>
        </p:txBody>
      </p:sp>
      <p:sp>
        <p:nvSpPr>
          <p:cNvPr id="5" name="TextBox 4">
            <a:extLst>
              <a:ext uri="{FF2B5EF4-FFF2-40B4-BE49-F238E27FC236}">
                <a16:creationId xmlns:a16="http://schemas.microsoft.com/office/drawing/2014/main" id="{E1829E29-EF69-4153-95EC-9C1110DC19B6}"/>
              </a:ext>
            </a:extLst>
          </p:cNvPr>
          <p:cNvSpPr txBox="1"/>
          <p:nvPr/>
        </p:nvSpPr>
        <p:spPr>
          <a:xfrm>
            <a:off x="13335" y="6582975"/>
            <a:ext cx="12192000" cy="276999"/>
          </a:xfrm>
          <a:prstGeom prst="rect">
            <a:avLst/>
          </a:prstGeom>
          <a:solidFill>
            <a:schemeClr val="accent4">
              <a:lumMod val="20000"/>
              <a:lumOff val="80000"/>
            </a:schemeClr>
          </a:solidFill>
        </p:spPr>
        <p:txBody>
          <a:bodyPr wrap="square" rtlCol="0">
            <a:spAutoFit/>
          </a:bodyPr>
          <a:lstStyle/>
          <a:p>
            <a:pPr lvl="0" algn="ctr"/>
            <a:r>
              <a:rPr lang="en-US" sz="1200" kern="1200" dirty="0">
                <a:solidFill>
                  <a:schemeClr val="tx1"/>
                </a:solidFill>
                <a:effectLst/>
                <a:latin typeface="Roboto" panose="02000000000000000000" pitchFamily="2" charset="0"/>
                <a:ea typeface="Roboto" panose="02000000000000000000" pitchFamily="2" charset="0"/>
              </a:rPr>
              <a:t>Want more tools and templates? </a:t>
            </a:r>
            <a:r>
              <a:rPr lang="en-US" sz="1200" dirty="0">
                <a:latin typeface="Roboto" panose="02000000000000000000" pitchFamily="2" charset="0"/>
                <a:ea typeface="Roboto" panose="02000000000000000000" pitchFamily="2" charset="0"/>
              </a:rPr>
              <a:t>Visit </a:t>
            </a:r>
            <a:r>
              <a:rPr lang="en-US" sz="1200" dirty="0">
                <a:latin typeface="Roboto" panose="02000000000000000000" pitchFamily="2" charset="0"/>
                <a:ea typeface="Roboto" panose="02000000000000000000" pitchFamily="2" charset="0"/>
                <a:hlinkClick r:id="rId2"/>
              </a:rPr>
              <a:t>https://upboard.io/</a:t>
            </a:r>
            <a:r>
              <a:rPr lang="en-US" sz="1200" dirty="0">
                <a:latin typeface="Roboto" panose="02000000000000000000" pitchFamily="2" charset="0"/>
                <a:ea typeface="Roboto" panose="02000000000000000000" pitchFamily="2" charset="0"/>
              </a:rPr>
              <a:t> </a:t>
            </a:r>
            <a:endParaRPr lang="en-US" sz="1200" kern="1200" dirty="0">
              <a:solidFill>
                <a:schemeClr val="tx1"/>
              </a:solidFill>
              <a:effectLst/>
              <a:latin typeface="Roboto" panose="02000000000000000000" pitchFamily="2" charset="0"/>
              <a:ea typeface="Roboto" panose="02000000000000000000" pitchFamily="2" charset="0"/>
            </a:endParaRPr>
          </a:p>
        </p:txBody>
      </p:sp>
      <p:sp>
        <p:nvSpPr>
          <p:cNvPr id="7" name="Title 6">
            <a:extLst>
              <a:ext uri="{FF2B5EF4-FFF2-40B4-BE49-F238E27FC236}">
                <a16:creationId xmlns:a16="http://schemas.microsoft.com/office/drawing/2014/main" id="{0E5312BC-D894-4EF1-B411-739DA565E3FB}"/>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Go to Market Strategy Template</a:t>
            </a:r>
          </a:p>
        </p:txBody>
      </p:sp>
    </p:spTree>
    <p:extLst>
      <p:ext uri="{BB962C8B-B14F-4D97-AF65-F5344CB8AC3E}">
        <p14:creationId xmlns:p14="http://schemas.microsoft.com/office/powerpoint/2010/main" val="1643245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C6306F5-3F2B-4C86-9DBC-3C1470F49E8B}"/>
              </a:ext>
            </a:extLst>
          </p:cNvPr>
          <p:cNvSpPr txBox="1"/>
          <p:nvPr/>
        </p:nvSpPr>
        <p:spPr>
          <a:xfrm>
            <a:off x="13335" y="6582975"/>
            <a:ext cx="12192000" cy="276999"/>
          </a:xfrm>
          <a:prstGeom prst="rect">
            <a:avLst/>
          </a:prstGeom>
          <a:solidFill>
            <a:schemeClr val="accent4">
              <a:lumMod val="20000"/>
              <a:lumOff val="80000"/>
            </a:schemeClr>
          </a:solidFill>
        </p:spPr>
        <p:txBody>
          <a:bodyPr wrap="square" rtlCol="0">
            <a:spAutoFit/>
          </a:bodyPr>
          <a:lstStyle/>
          <a:p>
            <a:pPr lvl="0" algn="ctr"/>
            <a:r>
              <a:rPr lang="en-US" sz="1200" kern="1200" dirty="0">
                <a:solidFill>
                  <a:schemeClr val="tx1"/>
                </a:solidFill>
                <a:effectLst/>
                <a:latin typeface="Roboto" panose="02000000000000000000" pitchFamily="2" charset="0"/>
                <a:ea typeface="Roboto" panose="02000000000000000000" pitchFamily="2" charset="0"/>
              </a:rPr>
              <a:t>Want more tools and templates? </a:t>
            </a:r>
            <a:r>
              <a:rPr lang="en-US" sz="1200" dirty="0">
                <a:latin typeface="Roboto" panose="02000000000000000000" pitchFamily="2" charset="0"/>
                <a:ea typeface="Roboto" panose="02000000000000000000" pitchFamily="2" charset="0"/>
              </a:rPr>
              <a:t>Visit </a:t>
            </a:r>
            <a:r>
              <a:rPr lang="en-US" sz="1200" dirty="0">
                <a:latin typeface="Roboto" panose="02000000000000000000" pitchFamily="2" charset="0"/>
                <a:ea typeface="Roboto" panose="02000000000000000000" pitchFamily="2" charset="0"/>
                <a:hlinkClick r:id="rId2"/>
              </a:rPr>
              <a:t>https://upboard.io/</a:t>
            </a:r>
            <a:r>
              <a:rPr lang="en-US" sz="1200" dirty="0">
                <a:latin typeface="Roboto" panose="02000000000000000000" pitchFamily="2" charset="0"/>
                <a:ea typeface="Roboto" panose="02000000000000000000" pitchFamily="2" charset="0"/>
              </a:rPr>
              <a:t> </a:t>
            </a:r>
            <a:endParaRPr lang="en-US" sz="1200" kern="1200" dirty="0">
              <a:solidFill>
                <a:schemeClr val="tx1"/>
              </a:solidFill>
              <a:effectLst/>
              <a:latin typeface="Roboto" panose="02000000000000000000" pitchFamily="2" charset="0"/>
              <a:ea typeface="Roboto" panose="02000000000000000000" pitchFamily="2" charset="0"/>
            </a:endParaRPr>
          </a:p>
        </p:txBody>
      </p:sp>
      <p:sp>
        <p:nvSpPr>
          <p:cNvPr id="9" name="Title 8">
            <a:extLst>
              <a:ext uri="{FF2B5EF4-FFF2-40B4-BE49-F238E27FC236}">
                <a16:creationId xmlns:a16="http://schemas.microsoft.com/office/drawing/2014/main" id="{64480285-65DC-4829-A0DE-CB9DB8063BBD}"/>
              </a:ext>
            </a:extLst>
          </p:cNvPr>
          <p:cNvSpPr>
            <a:spLocks noGrp="1"/>
          </p:cNvSpPr>
          <p:nvPr>
            <p:ph type="title"/>
          </p:nvPr>
        </p:nvSpPr>
        <p:spPr/>
        <p:txBody>
          <a:bodyPr/>
          <a:lstStyle/>
          <a:p>
            <a:r>
              <a:rPr lang="en-US" b="1" dirty="0">
                <a:latin typeface="+mn-lt"/>
              </a:rPr>
              <a:t>Go </a:t>
            </a:r>
            <a:r>
              <a:rPr lang="en-US" b="1">
                <a:latin typeface="+mn-lt"/>
              </a:rPr>
              <a:t>to Market </a:t>
            </a:r>
            <a:r>
              <a:rPr lang="en-US" b="1" dirty="0">
                <a:latin typeface="+mn-lt"/>
              </a:rPr>
              <a:t>Strategy Template</a:t>
            </a:r>
          </a:p>
        </p:txBody>
      </p:sp>
      <p:sp>
        <p:nvSpPr>
          <p:cNvPr id="5" name="Rectangle 4">
            <a:extLst>
              <a:ext uri="{FF2B5EF4-FFF2-40B4-BE49-F238E27FC236}">
                <a16:creationId xmlns:a16="http://schemas.microsoft.com/office/drawing/2014/main" id="{CDFB00C9-EE61-4364-B9D6-9B68D34A85A2}"/>
              </a:ext>
            </a:extLst>
          </p:cNvPr>
          <p:cNvSpPr/>
          <p:nvPr/>
        </p:nvSpPr>
        <p:spPr>
          <a:xfrm>
            <a:off x="280520" y="1198221"/>
            <a:ext cx="1900618" cy="51941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 </a:t>
            </a:r>
          </a:p>
        </p:txBody>
      </p:sp>
      <p:sp>
        <p:nvSpPr>
          <p:cNvPr id="57" name="Rectangle 56">
            <a:extLst>
              <a:ext uri="{FF2B5EF4-FFF2-40B4-BE49-F238E27FC236}">
                <a16:creationId xmlns:a16="http://schemas.microsoft.com/office/drawing/2014/main" id="{53498599-26AC-495B-85F9-3072129B7323}"/>
              </a:ext>
            </a:extLst>
          </p:cNvPr>
          <p:cNvSpPr/>
          <p:nvPr/>
        </p:nvSpPr>
        <p:spPr>
          <a:xfrm>
            <a:off x="280520" y="876975"/>
            <a:ext cx="1900618" cy="321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Business Objectives</a:t>
            </a:r>
          </a:p>
        </p:txBody>
      </p:sp>
      <p:sp>
        <p:nvSpPr>
          <p:cNvPr id="25" name="Rectangle 24">
            <a:extLst>
              <a:ext uri="{FF2B5EF4-FFF2-40B4-BE49-F238E27FC236}">
                <a16:creationId xmlns:a16="http://schemas.microsoft.com/office/drawing/2014/main" id="{4B5C8FC4-EB4A-42FA-B4AF-2095ADE8F5F3}"/>
              </a:ext>
            </a:extLst>
          </p:cNvPr>
          <p:cNvSpPr/>
          <p:nvPr/>
        </p:nvSpPr>
        <p:spPr>
          <a:xfrm>
            <a:off x="2214694" y="1198221"/>
            <a:ext cx="1900618" cy="51941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 </a:t>
            </a:r>
          </a:p>
        </p:txBody>
      </p:sp>
      <p:sp>
        <p:nvSpPr>
          <p:cNvPr id="26" name="Rectangle 25">
            <a:extLst>
              <a:ext uri="{FF2B5EF4-FFF2-40B4-BE49-F238E27FC236}">
                <a16:creationId xmlns:a16="http://schemas.microsoft.com/office/drawing/2014/main" id="{074E22BE-5129-4E65-B325-91F0BEF0398C}"/>
              </a:ext>
            </a:extLst>
          </p:cNvPr>
          <p:cNvSpPr/>
          <p:nvPr/>
        </p:nvSpPr>
        <p:spPr>
          <a:xfrm>
            <a:off x="2214694" y="876975"/>
            <a:ext cx="1900618" cy="321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Marketing Priorities</a:t>
            </a:r>
          </a:p>
        </p:txBody>
      </p:sp>
      <p:sp>
        <p:nvSpPr>
          <p:cNvPr id="27" name="Rectangle 26">
            <a:extLst>
              <a:ext uri="{FF2B5EF4-FFF2-40B4-BE49-F238E27FC236}">
                <a16:creationId xmlns:a16="http://schemas.microsoft.com/office/drawing/2014/main" id="{CF39E61F-60A8-4727-A563-4A91315E4F7D}"/>
              </a:ext>
            </a:extLst>
          </p:cNvPr>
          <p:cNvSpPr/>
          <p:nvPr/>
        </p:nvSpPr>
        <p:spPr>
          <a:xfrm>
            <a:off x="4148868" y="1198221"/>
            <a:ext cx="1900618" cy="51941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 </a:t>
            </a:r>
          </a:p>
        </p:txBody>
      </p:sp>
      <p:sp>
        <p:nvSpPr>
          <p:cNvPr id="28" name="Rectangle 27">
            <a:extLst>
              <a:ext uri="{FF2B5EF4-FFF2-40B4-BE49-F238E27FC236}">
                <a16:creationId xmlns:a16="http://schemas.microsoft.com/office/drawing/2014/main" id="{FE086CB4-425F-4230-8E55-2062E3EA8DA1}"/>
              </a:ext>
            </a:extLst>
          </p:cNvPr>
          <p:cNvSpPr/>
          <p:nvPr/>
        </p:nvSpPr>
        <p:spPr>
          <a:xfrm>
            <a:off x="4148868" y="876975"/>
            <a:ext cx="1900618" cy="321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Marketing Goals</a:t>
            </a:r>
          </a:p>
        </p:txBody>
      </p:sp>
      <p:sp>
        <p:nvSpPr>
          <p:cNvPr id="29" name="Rectangle 28">
            <a:extLst>
              <a:ext uri="{FF2B5EF4-FFF2-40B4-BE49-F238E27FC236}">
                <a16:creationId xmlns:a16="http://schemas.microsoft.com/office/drawing/2014/main" id="{BCD0F081-CD05-4BD2-9957-E866BE62CA64}"/>
              </a:ext>
            </a:extLst>
          </p:cNvPr>
          <p:cNvSpPr/>
          <p:nvPr/>
        </p:nvSpPr>
        <p:spPr>
          <a:xfrm>
            <a:off x="6083042" y="1198221"/>
            <a:ext cx="1900618" cy="51941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 </a:t>
            </a:r>
          </a:p>
        </p:txBody>
      </p:sp>
      <p:sp>
        <p:nvSpPr>
          <p:cNvPr id="30" name="Rectangle 29">
            <a:extLst>
              <a:ext uri="{FF2B5EF4-FFF2-40B4-BE49-F238E27FC236}">
                <a16:creationId xmlns:a16="http://schemas.microsoft.com/office/drawing/2014/main" id="{F29C2B1A-F6F9-4408-AC80-99AB9BB102B1}"/>
              </a:ext>
            </a:extLst>
          </p:cNvPr>
          <p:cNvSpPr/>
          <p:nvPr/>
        </p:nvSpPr>
        <p:spPr>
          <a:xfrm>
            <a:off x="6083042" y="876975"/>
            <a:ext cx="1900618" cy="321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Marketing Strategy</a:t>
            </a:r>
          </a:p>
        </p:txBody>
      </p:sp>
      <p:sp>
        <p:nvSpPr>
          <p:cNvPr id="31" name="Rectangle 30">
            <a:extLst>
              <a:ext uri="{FF2B5EF4-FFF2-40B4-BE49-F238E27FC236}">
                <a16:creationId xmlns:a16="http://schemas.microsoft.com/office/drawing/2014/main" id="{B78D5FC2-0E0C-48D1-BCA5-01DE2C8412EA}"/>
              </a:ext>
            </a:extLst>
          </p:cNvPr>
          <p:cNvSpPr/>
          <p:nvPr/>
        </p:nvSpPr>
        <p:spPr>
          <a:xfrm>
            <a:off x="8017216" y="1198221"/>
            <a:ext cx="1900618" cy="51941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 </a:t>
            </a:r>
          </a:p>
        </p:txBody>
      </p:sp>
      <p:sp>
        <p:nvSpPr>
          <p:cNvPr id="32" name="Rectangle 31">
            <a:extLst>
              <a:ext uri="{FF2B5EF4-FFF2-40B4-BE49-F238E27FC236}">
                <a16:creationId xmlns:a16="http://schemas.microsoft.com/office/drawing/2014/main" id="{6ED74964-B19D-4224-BA9A-2765AF30557D}"/>
              </a:ext>
            </a:extLst>
          </p:cNvPr>
          <p:cNvSpPr/>
          <p:nvPr/>
        </p:nvSpPr>
        <p:spPr>
          <a:xfrm>
            <a:off x="8017216" y="876975"/>
            <a:ext cx="1900618" cy="321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Key Actions</a:t>
            </a:r>
          </a:p>
        </p:txBody>
      </p:sp>
      <p:sp>
        <p:nvSpPr>
          <p:cNvPr id="33" name="Rectangle 32">
            <a:extLst>
              <a:ext uri="{FF2B5EF4-FFF2-40B4-BE49-F238E27FC236}">
                <a16:creationId xmlns:a16="http://schemas.microsoft.com/office/drawing/2014/main" id="{47D2C78E-212F-4445-996A-18F63C8A675D}"/>
              </a:ext>
            </a:extLst>
          </p:cNvPr>
          <p:cNvSpPr/>
          <p:nvPr/>
        </p:nvSpPr>
        <p:spPr>
          <a:xfrm>
            <a:off x="9951390" y="1198221"/>
            <a:ext cx="1900618" cy="51941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en-US" sz="1200" dirty="0">
                <a:solidFill>
                  <a:schemeClr val="tx1"/>
                </a:solidFill>
              </a:rPr>
              <a:t> </a:t>
            </a:r>
          </a:p>
        </p:txBody>
      </p:sp>
      <p:sp>
        <p:nvSpPr>
          <p:cNvPr id="34" name="Rectangle 33">
            <a:extLst>
              <a:ext uri="{FF2B5EF4-FFF2-40B4-BE49-F238E27FC236}">
                <a16:creationId xmlns:a16="http://schemas.microsoft.com/office/drawing/2014/main" id="{466E7E2F-58DB-4BA4-B66E-E29C94962D1F}"/>
              </a:ext>
            </a:extLst>
          </p:cNvPr>
          <p:cNvSpPr/>
          <p:nvPr/>
        </p:nvSpPr>
        <p:spPr>
          <a:xfrm>
            <a:off x="9951390" y="876975"/>
            <a:ext cx="1900618" cy="321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Dependencies/Risks</a:t>
            </a:r>
          </a:p>
        </p:txBody>
      </p:sp>
    </p:spTree>
    <p:extLst>
      <p:ext uri="{BB962C8B-B14F-4D97-AF65-F5344CB8AC3E}">
        <p14:creationId xmlns:p14="http://schemas.microsoft.com/office/powerpoint/2010/main" val="2804454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829E29-EF69-4153-95EC-9C1110DC19B6}"/>
              </a:ext>
            </a:extLst>
          </p:cNvPr>
          <p:cNvSpPr txBox="1"/>
          <p:nvPr/>
        </p:nvSpPr>
        <p:spPr>
          <a:xfrm>
            <a:off x="13335" y="6582975"/>
            <a:ext cx="12192000" cy="276999"/>
          </a:xfrm>
          <a:prstGeom prst="rect">
            <a:avLst/>
          </a:prstGeom>
          <a:solidFill>
            <a:schemeClr val="accent4">
              <a:lumMod val="20000"/>
              <a:lumOff val="80000"/>
            </a:schemeClr>
          </a:solidFill>
        </p:spPr>
        <p:txBody>
          <a:bodyPr wrap="square" rtlCol="0">
            <a:spAutoFit/>
          </a:bodyPr>
          <a:lstStyle/>
          <a:p>
            <a:pPr lvl="0" algn="ctr"/>
            <a:r>
              <a:rPr lang="en-US" sz="1200" kern="1200" dirty="0">
                <a:solidFill>
                  <a:schemeClr val="tx1"/>
                </a:solidFill>
                <a:effectLst/>
                <a:latin typeface="Roboto" panose="02000000000000000000" pitchFamily="2" charset="0"/>
                <a:ea typeface="Roboto" panose="02000000000000000000" pitchFamily="2" charset="0"/>
              </a:rPr>
              <a:t>Want more tools and templates? </a:t>
            </a:r>
            <a:r>
              <a:rPr lang="en-US" sz="1200" dirty="0">
                <a:latin typeface="Roboto" panose="02000000000000000000" pitchFamily="2" charset="0"/>
                <a:ea typeface="Roboto" panose="02000000000000000000" pitchFamily="2" charset="0"/>
              </a:rPr>
              <a:t>Visit </a:t>
            </a:r>
            <a:r>
              <a:rPr lang="en-US" sz="1200" dirty="0">
                <a:latin typeface="Roboto" panose="02000000000000000000" pitchFamily="2" charset="0"/>
                <a:ea typeface="Roboto" panose="02000000000000000000" pitchFamily="2" charset="0"/>
                <a:hlinkClick r:id="rId2"/>
              </a:rPr>
              <a:t>https://upboard.io/</a:t>
            </a:r>
            <a:r>
              <a:rPr lang="en-US" sz="1200" dirty="0">
                <a:latin typeface="Roboto" panose="02000000000000000000" pitchFamily="2" charset="0"/>
                <a:ea typeface="Roboto" panose="02000000000000000000" pitchFamily="2" charset="0"/>
              </a:rPr>
              <a:t> </a:t>
            </a:r>
            <a:endParaRPr lang="en-US" sz="1200" kern="1200" dirty="0">
              <a:solidFill>
                <a:schemeClr val="tx1"/>
              </a:solidFill>
              <a:effectLst/>
              <a:latin typeface="Roboto" panose="02000000000000000000" pitchFamily="2" charset="0"/>
              <a:ea typeface="Roboto" panose="02000000000000000000" pitchFamily="2" charset="0"/>
            </a:endParaRPr>
          </a:p>
        </p:txBody>
      </p:sp>
      <p:pic>
        <p:nvPicPr>
          <p:cNvPr id="1026" name="Picture 2" descr="upBOARD SaaS Team Collaboration Software Tools &amp; Templates">
            <a:extLst>
              <a:ext uri="{FF2B5EF4-FFF2-40B4-BE49-F238E27FC236}">
                <a16:creationId xmlns:a16="http://schemas.microsoft.com/office/drawing/2014/main" id="{6A3E095C-17D7-4600-BCD0-79CA19B40E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76" y="3601335"/>
            <a:ext cx="11009134" cy="29816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AC0FA28-B511-4565-8C8A-44DEE740CC90}"/>
              </a:ext>
            </a:extLst>
          </p:cNvPr>
          <p:cNvSpPr>
            <a:spLocks noGrp="1"/>
          </p:cNvSpPr>
          <p:nvPr>
            <p:ph idx="1"/>
          </p:nvPr>
        </p:nvSpPr>
        <p:spPr>
          <a:xfrm>
            <a:off x="827837" y="1011112"/>
            <a:ext cx="10536326" cy="4081043"/>
          </a:xfrm>
        </p:spPr>
        <p:txBody>
          <a:bodyPr>
            <a:noAutofit/>
          </a:bodyPr>
          <a:lstStyle/>
          <a:p>
            <a:pPr marL="0" indent="0" algn="ctr">
              <a:buNone/>
            </a:pPr>
            <a:r>
              <a:rPr lang="en-US" sz="3200" dirty="0">
                <a:solidFill>
                  <a:schemeClr val="accent1"/>
                </a:solidFill>
                <a:latin typeface="Calibri" panose="020F0502020204030204" pitchFamily="34" charset="0"/>
                <a:cs typeface="Calibri" panose="020F0502020204030204" pitchFamily="34" charset="0"/>
                <a:hlinkClick r:id="rId4"/>
              </a:rPr>
              <a:t>Join the upBOARD Community</a:t>
            </a:r>
            <a:r>
              <a:rPr lang="en-US" sz="3200" dirty="0">
                <a:solidFill>
                  <a:schemeClr val="accent1"/>
                </a:solidFill>
                <a:latin typeface="Calibri" panose="020F0502020204030204" pitchFamily="34" charset="0"/>
                <a:cs typeface="Calibri" panose="020F0502020204030204" pitchFamily="34" charset="0"/>
              </a:rPr>
              <a:t> to instantly find, customize or create your own business processes including:</a:t>
            </a:r>
          </a:p>
          <a:p>
            <a:pPr algn="ctr"/>
            <a:endParaRPr lang="en-US" sz="500" b="1" dirty="0">
              <a:solidFill>
                <a:srgbClr val="FFC000"/>
              </a:solidFill>
              <a:latin typeface="Calibri" panose="020F0502020204030204" pitchFamily="34" charset="0"/>
              <a:cs typeface="Calibri" panose="020F0502020204030204" pitchFamily="34" charset="0"/>
            </a:endParaRPr>
          </a:p>
          <a:p>
            <a:pPr algn="ctr"/>
            <a:r>
              <a:rPr lang="en-US" sz="2000" b="1" dirty="0">
                <a:solidFill>
                  <a:schemeClr val="accent1"/>
                </a:solidFill>
                <a:latin typeface="Calibri" panose="020F0502020204030204" pitchFamily="34" charset="0"/>
                <a:cs typeface="Calibri" panose="020F0502020204030204" pitchFamily="34" charset="0"/>
              </a:rPr>
              <a:t>Interactive online templates</a:t>
            </a:r>
          </a:p>
          <a:p>
            <a:pPr algn="ctr"/>
            <a:r>
              <a:rPr lang="en-US" sz="2000" b="1" dirty="0">
                <a:solidFill>
                  <a:schemeClr val="accent1"/>
                </a:solidFill>
                <a:latin typeface="Calibri" panose="020F0502020204030204" pitchFamily="34" charset="0"/>
                <a:cs typeface="Calibri" panose="020F0502020204030204" pitchFamily="34" charset="0"/>
              </a:rPr>
              <a:t>Full business processes</a:t>
            </a:r>
          </a:p>
          <a:p>
            <a:pPr algn="ctr"/>
            <a:r>
              <a:rPr lang="en-US" sz="2000" b="1" dirty="0">
                <a:solidFill>
                  <a:schemeClr val="accent1"/>
                </a:solidFill>
                <a:latin typeface="Calibri" panose="020F0502020204030204" pitchFamily="34" charset="0"/>
                <a:cs typeface="Calibri" panose="020F0502020204030204" pitchFamily="34" charset="0"/>
              </a:rPr>
              <a:t>Dashboards &amp; analytics</a:t>
            </a:r>
          </a:p>
          <a:p>
            <a:pPr algn="ctr"/>
            <a:r>
              <a:rPr lang="en-US" sz="2000" b="1" dirty="0">
                <a:solidFill>
                  <a:schemeClr val="accent1"/>
                </a:solidFill>
                <a:latin typeface="Calibri" panose="020F0502020204030204" pitchFamily="34" charset="0"/>
                <a:cs typeface="Calibri" panose="020F0502020204030204" pitchFamily="34" charset="0"/>
              </a:rPr>
              <a:t>Team collaboration tools</a:t>
            </a:r>
            <a:endParaRPr lang="en-US" sz="1400"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3890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99AB1BC93D4E4D960A38F828B74F9A" ma:contentTypeVersion="9" ma:contentTypeDescription="Create a new document." ma:contentTypeScope="" ma:versionID="50cbc44397788b4434808b0e1e7a3615">
  <xsd:schema xmlns:xsd="http://www.w3.org/2001/XMLSchema" xmlns:xs="http://www.w3.org/2001/XMLSchema" xmlns:p="http://schemas.microsoft.com/office/2006/metadata/properties" xmlns:ns2="3c7d788f-59f0-4ee8-87d4-6b60b595ee8d" xmlns:ns3="2b6f4d9c-e67e-4634-a886-8566b3a998fa" targetNamespace="http://schemas.microsoft.com/office/2006/metadata/properties" ma:root="true" ma:fieldsID="04f4d911db0aedf61c310a51e40a826b" ns2:_="" ns3:_="">
    <xsd:import namespace="3c7d788f-59f0-4ee8-87d4-6b60b595ee8d"/>
    <xsd:import namespace="2b6f4d9c-e67e-4634-a886-8566b3a998f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7d788f-59f0-4ee8-87d4-6b60b595ee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b6f4d9c-e67e-4634-a886-8566b3a998fa"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3C0CCCF-26B9-481C-8C22-86A5EA9073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7d788f-59f0-4ee8-87d4-6b60b595ee8d"/>
    <ds:schemaRef ds:uri="2b6f4d9c-e67e-4634-a886-8566b3a998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6BB515-2F14-43B0-8DC0-FB6315D4BDBC}">
  <ds:schemaRefs>
    <ds:schemaRef ds:uri="http://schemas.microsoft.com/sharepoint/v3/contenttype/forms"/>
  </ds:schemaRefs>
</ds:datastoreItem>
</file>

<file path=customXml/itemProps3.xml><?xml version="1.0" encoding="utf-8"?>
<ds:datastoreItem xmlns:ds="http://schemas.openxmlformats.org/officeDocument/2006/customXml" ds:itemID="{1FD2720B-28F1-4100-8F03-3AFF0D1F5C1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1585</TotalTime>
  <Words>98</Words>
  <Application>Microsoft Office PowerPoint</Application>
  <PresentationFormat>Widescreen</PresentationFormat>
  <Paragraphs>25</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Calibri Light</vt:lpstr>
      <vt:lpstr>Roboto</vt:lpstr>
      <vt:lpstr>Roboto Black</vt:lpstr>
      <vt:lpstr>Office Theme</vt:lpstr>
      <vt:lpstr>Go to Market Strategy Template</vt:lpstr>
      <vt:lpstr>Go to Market Strategy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Soren Kaplan</dc:creator>
  <cp:lastModifiedBy>Edwin Li</cp:lastModifiedBy>
  <cp:revision>36</cp:revision>
  <dcterms:created xsi:type="dcterms:W3CDTF">2018-02-04T00:01:51Z</dcterms:created>
  <dcterms:modified xsi:type="dcterms:W3CDTF">2019-08-21T23:14:31Z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0x010100D899AB1BC93D4E4D960A38F828B74F9A</vt:lpwstr>
  </property>
</Properties>
</file>